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0" r:id="rId6"/>
    <p:sldId id="272" r:id="rId7"/>
    <p:sldId id="261" r:id="rId8"/>
    <p:sldId id="273" r:id="rId9"/>
    <p:sldId id="259" r:id="rId10"/>
    <p:sldId id="262" r:id="rId11"/>
    <p:sldId id="263" r:id="rId12"/>
    <p:sldId id="274" r:id="rId13"/>
    <p:sldId id="264" r:id="rId14"/>
    <p:sldId id="265" r:id="rId15"/>
    <p:sldId id="266" r:id="rId16"/>
    <p:sldId id="267" r:id="rId17"/>
    <p:sldId id="268" r:id="rId18"/>
    <p:sldId id="276" r:id="rId19"/>
    <p:sldId id="26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/>
    <p:restoredTop sz="94674"/>
  </p:normalViewPr>
  <p:slideViewPr>
    <p:cSldViewPr>
      <p:cViewPr varScale="1">
        <p:scale>
          <a:sx n="102" d="100"/>
          <a:sy n="102" d="100"/>
        </p:scale>
        <p:origin x="128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41427C-F935-4F46-B8C0-D21BEB8545F5}" type="datetimeFigureOut">
              <a:rPr lang="fr-FR" smtClean="0"/>
              <a:t>20/05/2018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7C-F935-4F46-B8C0-D21BEB8545F5}" type="datetimeFigureOut">
              <a:rPr lang="fr-FR" smtClean="0"/>
              <a:t>20/05/2018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7C-F935-4F46-B8C0-D21BEB8545F5}" type="datetimeFigureOut">
              <a:rPr lang="fr-FR" smtClean="0"/>
              <a:t>20/05/2018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41427C-F935-4F46-B8C0-D21BEB8545F5}" type="datetimeFigureOut">
              <a:rPr lang="fr-FR" smtClean="0"/>
              <a:t>20/05/2018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41427C-F935-4F46-B8C0-D21BEB8545F5}" type="datetimeFigureOut">
              <a:rPr lang="fr-FR" smtClean="0"/>
              <a:t>20/05/2018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7C-F935-4F46-B8C0-D21BEB8545F5}" type="datetimeFigureOut">
              <a:rPr lang="fr-FR" smtClean="0"/>
              <a:t>20/05/2018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7C-F935-4F46-B8C0-D21BEB8545F5}" type="datetimeFigureOut">
              <a:rPr lang="fr-FR" smtClean="0"/>
              <a:t>20/05/2018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41427C-F935-4F46-B8C0-D21BEB8545F5}" type="datetimeFigureOut">
              <a:rPr lang="fr-FR" smtClean="0"/>
              <a:t>20/05/2018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7C-F935-4F46-B8C0-D21BEB8545F5}" type="datetimeFigureOut">
              <a:rPr lang="fr-FR" smtClean="0"/>
              <a:t>20/05/2018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41427C-F935-4F46-B8C0-D21BEB8545F5}" type="datetimeFigureOut">
              <a:rPr lang="fr-FR" smtClean="0"/>
              <a:t>20/05/2018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41427C-F935-4F46-B8C0-D21BEB8545F5}" type="datetimeFigureOut">
              <a:rPr lang="fr-FR" smtClean="0"/>
              <a:t>20/05/2018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41427C-F935-4F46-B8C0-D21BEB8545F5}" type="datetimeFigureOut">
              <a:rPr lang="fr-FR" smtClean="0"/>
              <a:t>20/05/2018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Searching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Elan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Search</a:t>
            </a:r>
            <a:r>
              <a:rPr lang="fr-FR" dirty="0"/>
              <a:t> and replace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This </a:t>
            </a:r>
            <a:r>
              <a:rPr lang="fr-FR" dirty="0" err="1"/>
              <a:t>tool</a:t>
            </a:r>
            <a:r>
              <a:rPr lang="fr-FR" dirty="0"/>
              <a:t> replace all occurrences of a string by </a:t>
            </a:r>
            <a:r>
              <a:rPr lang="fr-FR" dirty="0" err="1"/>
              <a:t>another</a:t>
            </a:r>
            <a:r>
              <a:rPr lang="fr-FR" dirty="0"/>
              <a:t> value.</a:t>
            </a:r>
          </a:p>
          <a:p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possible to </a:t>
            </a:r>
            <a:r>
              <a:rPr lang="fr-FR" dirty="0" err="1"/>
              <a:t>limit</a:t>
            </a:r>
            <a:r>
              <a:rPr lang="fr-FR" dirty="0"/>
              <a:t> to a </a:t>
            </a:r>
            <a:r>
              <a:rPr lang="fr-FR" dirty="0" err="1"/>
              <a:t>tier</a:t>
            </a:r>
            <a:r>
              <a:rPr lang="fr-FR" dirty="0"/>
              <a:t> or to use </a:t>
            </a:r>
            <a:r>
              <a:rPr lang="fr-FR" dirty="0" err="1"/>
              <a:t>regular</a:t>
            </a:r>
            <a:r>
              <a:rPr lang="fr-FR" dirty="0"/>
              <a:t> expressions</a:t>
            </a:r>
          </a:p>
        </p:txBody>
      </p:sp>
      <p:pic>
        <p:nvPicPr>
          <p:cNvPr id="5122" name="Picture 2" descr="C:\Users\cp\Desktop\Elan 6-7 novembre\rechercher-remplac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62153"/>
            <a:ext cx="4523672" cy="34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p\Desktop\Elan 6-7 novembre\rechercher-remplacer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70" y="3262152"/>
            <a:ext cx="4551214" cy="34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Simple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files: The </a:t>
            </a:r>
            <a:r>
              <a:rPr lang="fr-FR" dirty="0" err="1"/>
              <a:t>concordancer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Use the menu « </a:t>
            </a:r>
            <a:r>
              <a:rPr lang="fr-FR" dirty="0" err="1"/>
              <a:t>Search</a:t>
            </a:r>
            <a:r>
              <a:rPr lang="fr-FR" dirty="0"/>
              <a:t> » </a:t>
            </a:r>
            <a:r>
              <a:rPr lang="fr-FR" dirty="0" err="1"/>
              <a:t>then</a:t>
            </a:r>
            <a:r>
              <a:rPr lang="fr-FR" dirty="0"/>
              <a:t> « </a:t>
            </a:r>
            <a:r>
              <a:rPr lang="fr-FR" dirty="0" err="1"/>
              <a:t>Search</a:t>
            </a:r>
            <a:r>
              <a:rPr lang="fr-FR" dirty="0"/>
              <a:t> multiple EAF »</a:t>
            </a:r>
          </a:p>
          <a:p>
            <a:pPr lvl="1"/>
            <a:r>
              <a:rPr lang="fr-FR" dirty="0"/>
              <a:t>Do not </a:t>
            </a:r>
            <a:r>
              <a:rPr lang="fr-FR" dirty="0" err="1"/>
              <a:t>forget</a:t>
            </a:r>
            <a:r>
              <a:rPr lang="fr-FR" dirty="0"/>
              <a:t> to set up the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domain</a:t>
            </a:r>
            <a:endParaRPr lang="fr-FR" dirty="0"/>
          </a:p>
          <a:p>
            <a:pPr lvl="1"/>
            <a:r>
              <a:rPr lang="fr-FR" dirty="0" err="1"/>
              <a:t>Provide</a:t>
            </a:r>
            <a:r>
              <a:rPr lang="fr-FR" dirty="0"/>
              <a:t> a item </a:t>
            </a:r>
            <a:r>
              <a:rPr lang="fr-FR" dirty="0" err="1"/>
              <a:t>with</a:t>
            </a:r>
            <a:r>
              <a:rPr lang="fr-FR" dirty="0"/>
              <a:t> or </a:t>
            </a:r>
            <a:r>
              <a:rPr lang="fr-FR" dirty="0" err="1"/>
              <a:t>without</a:t>
            </a:r>
            <a:r>
              <a:rPr lang="fr-FR" dirty="0"/>
              <a:t> a </a:t>
            </a:r>
            <a:r>
              <a:rPr lang="fr-FR" dirty="0" err="1"/>
              <a:t>regular</a:t>
            </a:r>
            <a:r>
              <a:rPr lang="fr-FR" dirty="0"/>
              <a:t> expression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536" y="3586086"/>
            <a:ext cx="229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not possible to</a:t>
            </a:r>
          </a:p>
          <a:p>
            <a:r>
              <a:rPr lang="fr-FR" dirty="0" err="1"/>
              <a:t>limit</a:t>
            </a:r>
            <a:r>
              <a:rPr lang="fr-FR" dirty="0"/>
              <a:t> to a single </a:t>
            </a:r>
            <a:r>
              <a:rPr lang="fr-FR" dirty="0" err="1"/>
              <a:t>tier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43885" y="4725144"/>
            <a:ext cx="25747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possible to go </a:t>
            </a:r>
          </a:p>
          <a:p>
            <a:r>
              <a:rPr lang="fr-FR" dirty="0" err="1"/>
              <a:t>directly</a:t>
            </a:r>
            <a:endParaRPr lang="fr-FR" dirty="0"/>
          </a:p>
          <a:p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results</a:t>
            </a:r>
            <a:r>
              <a:rPr lang="fr-FR" dirty="0"/>
              <a:t> to the</a:t>
            </a:r>
          </a:p>
          <a:p>
            <a:r>
              <a:rPr lang="fr-FR" dirty="0" err="1"/>
              <a:t>corresponding</a:t>
            </a:r>
            <a:r>
              <a:rPr lang="fr-FR" dirty="0"/>
              <a:t> </a:t>
            </a:r>
          </a:p>
          <a:p>
            <a:r>
              <a:rPr lang="fr-FR" dirty="0"/>
              <a:t>transcription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51990B-FD11-8148-814D-AB5F785CB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944" y="3183435"/>
            <a:ext cx="5539936" cy="34763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384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2EF33F1-EC78-4A42-A8F7-A6C8E2BC4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70485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0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Structured</a:t>
            </a:r>
            <a:r>
              <a:rPr lang="fr-FR" dirty="0"/>
              <a:t>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files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2752" cy="4873752"/>
          </a:xfrm>
        </p:spPr>
        <p:txBody>
          <a:bodyPr/>
          <a:lstStyle/>
          <a:p>
            <a:r>
              <a:rPr lang="fr-FR" dirty="0"/>
              <a:t>Set a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domain</a:t>
            </a:r>
            <a:endParaRPr lang="fr-FR" dirty="0"/>
          </a:p>
          <a:p>
            <a:r>
              <a:rPr lang="fr-FR" dirty="0"/>
              <a:t>Simple for a single </a:t>
            </a:r>
            <a:r>
              <a:rPr lang="fr-FR" dirty="0" err="1"/>
              <a:t>word</a:t>
            </a:r>
            <a:endParaRPr lang="fr-FR" dirty="0"/>
          </a:p>
          <a:p>
            <a:pPr lvl="2"/>
            <a:r>
              <a:rPr lang="fr-FR" dirty="0"/>
              <a:t>3 display formats:</a:t>
            </a:r>
          </a:p>
          <a:p>
            <a:pPr lvl="3"/>
            <a:r>
              <a:rPr lang="fr-FR" dirty="0" err="1"/>
              <a:t>concordancer</a:t>
            </a:r>
            <a:endParaRPr lang="fr-FR" dirty="0"/>
          </a:p>
          <a:p>
            <a:pPr lvl="3"/>
            <a:r>
              <a:rPr lang="fr-FR" dirty="0" err="1"/>
              <a:t>frequencies</a:t>
            </a:r>
            <a:endParaRPr lang="fr-FR" dirty="0"/>
          </a:p>
          <a:p>
            <a:pPr lvl="3"/>
            <a:r>
              <a:rPr lang="fr-FR" dirty="0"/>
              <a:t>alignements</a:t>
            </a:r>
          </a:p>
          <a:p>
            <a:endParaRPr lang="fr-FR" dirty="0"/>
          </a:p>
        </p:txBody>
      </p:sp>
      <p:pic>
        <p:nvPicPr>
          <p:cNvPr id="7171" name="Picture 3" descr="C:\Users\cp\Desktop\Elan 6-7 novembre\rech-struc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052736"/>
            <a:ext cx="4534209" cy="472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p\Desktop\Elan 6-7 novembre\rech-struc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02" y="1556792"/>
            <a:ext cx="4464496" cy="46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p\Desktop\Elan 6-7 novembre\rech-struct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88" y="1893398"/>
            <a:ext cx="4712654" cy="49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Search</a:t>
            </a:r>
            <a:r>
              <a:rPr lang="fr-FR" dirty="0"/>
              <a:t> and control of the tiers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962672" cy="4873752"/>
          </a:xfrm>
        </p:spPr>
        <p:txBody>
          <a:bodyPr/>
          <a:lstStyle/>
          <a:p>
            <a:r>
              <a:rPr lang="fr-FR" dirty="0"/>
              <a:t>Use Single Layer </a:t>
            </a:r>
            <a:r>
              <a:rPr lang="fr-FR" dirty="0" err="1"/>
              <a:t>Search</a:t>
            </a:r>
            <a:endParaRPr lang="fr-FR" dirty="0"/>
          </a:p>
          <a:p>
            <a:pPr lvl="1"/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options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tooltips</a:t>
            </a:r>
            <a:r>
              <a:rPr lang="fr-FR" dirty="0"/>
              <a:t> and go to the </a:t>
            </a:r>
            <a:r>
              <a:rPr lang="fr-FR" dirty="0" err="1"/>
              <a:t>recording</a:t>
            </a:r>
            <a:endParaRPr lang="fr-FR" dirty="0"/>
          </a:p>
        </p:txBody>
      </p:sp>
      <p:pic>
        <p:nvPicPr>
          <p:cNvPr id="8194" name="Picture 2" descr="C:\Users\cp\Desktop\Elan 6-7 novembre\rech-struc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5464175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Search</a:t>
            </a:r>
            <a:r>
              <a:rPr lang="fr-FR" dirty="0"/>
              <a:t> for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words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54760" cy="4873752"/>
          </a:xfrm>
        </p:spPr>
        <p:txBody>
          <a:bodyPr/>
          <a:lstStyle/>
          <a:p>
            <a:r>
              <a:rPr lang="fr-FR" dirty="0"/>
              <a:t>Use the « N-gram over annotation » option</a:t>
            </a:r>
          </a:p>
          <a:p>
            <a:pPr lvl="1"/>
            <a:r>
              <a:rPr lang="fr-FR" dirty="0" err="1"/>
              <a:t>Search</a:t>
            </a:r>
            <a:r>
              <a:rPr lang="fr-FR" dirty="0"/>
              <a:t> for a </a:t>
            </a:r>
            <a:r>
              <a:rPr lang="fr-FR" dirty="0" err="1"/>
              <a:t>word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follows</a:t>
            </a:r>
            <a:r>
              <a:rPr lang="fr-FR" dirty="0"/>
              <a:t> </a:t>
            </a:r>
            <a:r>
              <a:rPr lang="fr-FR" dirty="0" err="1"/>
              <a:t>another</a:t>
            </a:r>
            <a:r>
              <a:rPr lang="fr-FR" dirty="0"/>
              <a:t> one in </a:t>
            </a:r>
            <a:r>
              <a:rPr lang="fr-FR" dirty="0" err="1"/>
              <a:t>several</a:t>
            </a:r>
            <a:r>
              <a:rPr lang="fr-FR" dirty="0"/>
              <a:t> annotation</a:t>
            </a:r>
          </a:p>
          <a:p>
            <a:r>
              <a:rPr lang="fr-FR" dirty="0"/>
              <a:t>« </a:t>
            </a:r>
            <a:r>
              <a:rPr lang="fr-FR" dirty="0" err="1"/>
              <a:t>Ngram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annotation » </a:t>
            </a:r>
          </a:p>
          <a:p>
            <a:pPr lvl="1"/>
            <a:r>
              <a:rPr lang="fr-FR" dirty="0" err="1"/>
              <a:t>Search</a:t>
            </a:r>
            <a:r>
              <a:rPr lang="fr-FR" dirty="0"/>
              <a:t> for a </a:t>
            </a:r>
            <a:r>
              <a:rPr lang="fr-FR" dirty="0" err="1"/>
              <a:t>word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follows</a:t>
            </a:r>
            <a:r>
              <a:rPr lang="fr-FR" dirty="0"/>
              <a:t> </a:t>
            </a: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annotation</a:t>
            </a:r>
          </a:p>
          <a:p>
            <a:endParaRPr lang="fr-FR" dirty="0"/>
          </a:p>
        </p:txBody>
      </p:sp>
      <p:pic>
        <p:nvPicPr>
          <p:cNvPr id="9218" name="Picture 2" descr="C:\Users\cp\Desktop\Elan 6-7 novembre\rech-struct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42" y="1916832"/>
            <a:ext cx="4720258" cy="491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p\Desktop\Elan 6-7 novembre\rech-struct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773011" cy="497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fr-FR" dirty="0"/>
              <a:t>Wild </a:t>
            </a:r>
            <a:r>
              <a:rPr lang="fr-FR" dirty="0" err="1"/>
              <a:t>Cards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5943" y="865482"/>
            <a:ext cx="7467600" cy="4873752"/>
          </a:xfrm>
        </p:spPr>
        <p:txBody>
          <a:bodyPr/>
          <a:lstStyle/>
          <a:p>
            <a:r>
              <a:rPr lang="fr-FR" dirty="0"/>
              <a:t>In n-gram </a:t>
            </a:r>
            <a:r>
              <a:rPr lang="fr-FR" dirty="0" err="1"/>
              <a:t>searches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possible to use # as a </a:t>
            </a:r>
            <a:r>
              <a:rPr lang="fr-FR" dirty="0" err="1"/>
              <a:t>wild</a:t>
            </a:r>
            <a:r>
              <a:rPr lang="fr-FR" dirty="0"/>
              <a:t> </a:t>
            </a:r>
            <a:r>
              <a:rPr lang="fr-FR" dirty="0" err="1"/>
              <a:t>card</a:t>
            </a:r>
            <a:r>
              <a:rPr lang="fr-FR" dirty="0"/>
              <a:t> (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word</a:t>
            </a:r>
            <a:r>
              <a:rPr lang="fr-FR" dirty="0"/>
              <a:t>) and NOT(x) to </a:t>
            </a:r>
            <a:r>
              <a:rPr lang="fr-FR" dirty="0" err="1"/>
              <a:t>ask</a:t>
            </a:r>
            <a:r>
              <a:rPr lang="fr-FR" dirty="0"/>
              <a:t> for « not the </a:t>
            </a:r>
            <a:r>
              <a:rPr lang="fr-FR" dirty="0" err="1"/>
              <a:t>word</a:t>
            </a:r>
            <a:r>
              <a:rPr lang="fr-FR" dirty="0"/>
              <a:t> ‘x’ »</a:t>
            </a:r>
          </a:p>
          <a:p>
            <a:r>
              <a:rPr lang="fr-FR" dirty="0" err="1"/>
              <a:t>Same</a:t>
            </a:r>
            <a:r>
              <a:rPr lang="fr-FR" dirty="0"/>
              <a:t> system for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utterances</a:t>
            </a:r>
            <a:endParaRPr lang="fr-FR" dirty="0"/>
          </a:p>
        </p:txBody>
      </p:sp>
      <p:pic>
        <p:nvPicPr>
          <p:cNvPr id="10243" name="Picture 3" descr="C:\Users\cp\Desktop\Elan 6-7 novembre\rech-struc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8" y="2487116"/>
            <a:ext cx="4170510" cy="43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cp\Desktop\Elan 6-7 novembre\rech-struct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87116"/>
            <a:ext cx="4140159" cy="431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Structured</a:t>
            </a:r>
            <a:r>
              <a:rPr lang="fr-FR" dirty="0"/>
              <a:t> </a:t>
            </a:r>
            <a:r>
              <a:rPr lang="fr-FR" dirty="0" err="1"/>
              <a:t>search</a:t>
            </a:r>
            <a:r>
              <a:rPr lang="fr-FR" dirty="0"/>
              <a:t> over multiple files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4873752"/>
          </a:xfrm>
        </p:spPr>
        <p:txBody>
          <a:bodyPr/>
          <a:lstStyle/>
          <a:p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fields</a:t>
            </a:r>
            <a:r>
              <a:rPr lang="fr-FR" dirty="0"/>
              <a:t> are </a:t>
            </a:r>
            <a:r>
              <a:rPr lang="fr-FR" dirty="0" err="1"/>
              <a:t>overlapping</a:t>
            </a:r>
            <a:endParaRPr lang="fr-FR" dirty="0"/>
          </a:p>
          <a:p>
            <a:pPr lvl="1"/>
            <a:r>
              <a:rPr lang="fr-FR" dirty="0" err="1"/>
              <a:t>example</a:t>
            </a:r>
            <a:r>
              <a:rPr lang="fr-FR" dirty="0"/>
              <a:t> : ‘trouve’ and ‘maman’</a:t>
            </a:r>
          </a:p>
          <a:p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several</a:t>
            </a:r>
            <a:r>
              <a:rPr lang="fr-FR" dirty="0"/>
              <a:t> strings in multiple annotations and </a:t>
            </a:r>
            <a:r>
              <a:rPr lang="fr-FR" dirty="0" err="1"/>
              <a:t>specifying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tiers</a:t>
            </a:r>
          </a:p>
        </p:txBody>
      </p:sp>
      <p:pic>
        <p:nvPicPr>
          <p:cNvPr id="11266" name="Picture 2" descr="C:\Users\cp\Desktop\Elan 6-7 novembre\recherche-mul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21" y="1844824"/>
            <a:ext cx="4703894" cy="49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Structured</a:t>
            </a:r>
            <a:r>
              <a:rPr lang="fr-FR" dirty="0"/>
              <a:t> </a:t>
            </a:r>
            <a:r>
              <a:rPr lang="fr-FR" dirty="0" err="1"/>
              <a:t>search</a:t>
            </a:r>
            <a:r>
              <a:rPr lang="fr-FR" dirty="0"/>
              <a:t> over multiple files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4873752"/>
          </a:xfrm>
        </p:spPr>
        <p:txBody>
          <a:bodyPr/>
          <a:lstStyle/>
          <a:p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fields</a:t>
            </a:r>
            <a:r>
              <a:rPr lang="fr-FR" dirty="0"/>
              <a:t> are </a:t>
            </a:r>
            <a:r>
              <a:rPr lang="fr-FR" dirty="0" err="1"/>
              <a:t>overlapping</a:t>
            </a:r>
            <a:endParaRPr lang="fr-FR" dirty="0"/>
          </a:p>
          <a:p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string in multiple annotations and </a:t>
            </a:r>
            <a:r>
              <a:rPr lang="fr-FR" dirty="0" err="1"/>
              <a:t>specifying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tiers</a:t>
            </a:r>
          </a:p>
          <a:p>
            <a:pPr lvl="1"/>
            <a:r>
              <a:rPr lang="fr-FR" dirty="0"/>
              <a:t>For </a:t>
            </a:r>
            <a:r>
              <a:rPr lang="fr-FR" dirty="0" err="1"/>
              <a:t>any</a:t>
            </a:r>
            <a:r>
              <a:rPr lang="fr-FR" dirty="0"/>
              <a:t> string use </a:t>
            </a:r>
            <a:r>
              <a:rPr lang="fr-FR" dirty="0" err="1"/>
              <a:t>regular</a:t>
            </a:r>
            <a:r>
              <a:rPr lang="fr-FR" dirty="0"/>
              <a:t> expression and .*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09C232-8512-3043-9565-64E0A171A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569" y="1417638"/>
            <a:ext cx="5574431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</a:t>
            </a:r>
            <a:r>
              <a:rPr lang="fr-FR" dirty="0" err="1"/>
              <a:t>wide</a:t>
            </a:r>
            <a:r>
              <a:rPr lang="fr-FR" dirty="0"/>
              <a:t> </a:t>
            </a:r>
            <a:r>
              <a:rPr lang="fr-FR" dirty="0" err="1"/>
              <a:t>amount</a:t>
            </a:r>
            <a:r>
              <a:rPr lang="fr-FR" dirty="0"/>
              <a:t> of option for </a:t>
            </a:r>
            <a:r>
              <a:rPr lang="fr-FR" dirty="0" err="1"/>
              <a:t>searching</a:t>
            </a:r>
            <a:r>
              <a:rPr lang="fr-FR" dirty="0"/>
              <a:t> in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structured</a:t>
            </a:r>
            <a:r>
              <a:rPr lang="fr-FR" dirty="0"/>
              <a:t> annotations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2664296" cy="4873752"/>
          </a:xfrm>
        </p:spPr>
        <p:txBody>
          <a:bodyPr/>
          <a:lstStyle/>
          <a:p>
            <a:r>
              <a:rPr lang="fr-FR" dirty="0"/>
              <a:t>Look for the </a:t>
            </a:r>
            <a:r>
              <a:rPr lang="fr-FR" dirty="0" err="1"/>
              <a:t>same</a:t>
            </a:r>
            <a:r>
              <a:rPr lang="fr-FR" dirty="0"/>
              <a:t> pattern if </a:t>
            </a:r>
            <a:r>
              <a:rPr lang="fr-FR" dirty="0" err="1"/>
              <a:t>repeated</a:t>
            </a:r>
            <a:r>
              <a:rPr lang="fr-FR" dirty="0"/>
              <a:t> over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utterances</a:t>
            </a:r>
            <a:endParaRPr lang="fr-FR" dirty="0"/>
          </a:p>
        </p:txBody>
      </p:sp>
      <p:pic>
        <p:nvPicPr>
          <p:cNvPr id="12290" name="Picture 2" descr="C:\Users\cp\Desktop\Elan 6-7 novembre\rech-struct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03" y="1417638"/>
            <a:ext cx="4536504" cy="505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cp\Desktop\Elan 6-7 novembre\rech-struct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2998"/>
            <a:ext cx="3672767" cy="28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Principles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Elan has four </a:t>
            </a:r>
            <a:r>
              <a:rPr lang="fr-FR" dirty="0" err="1"/>
              <a:t>means</a:t>
            </a:r>
            <a:r>
              <a:rPr lang="fr-FR" dirty="0"/>
              <a:t> for </a:t>
            </a:r>
            <a:r>
              <a:rPr lang="fr-FR" dirty="0" err="1"/>
              <a:t>searching</a:t>
            </a:r>
            <a:r>
              <a:rPr lang="fr-FR" dirty="0"/>
              <a:t> data:</a:t>
            </a:r>
          </a:p>
          <a:p>
            <a:pPr marL="822960" lvl="1" indent="-457200">
              <a:buFont typeface="+mj-lt"/>
              <a:buAutoNum type="arabicPeriod"/>
            </a:pPr>
            <a:r>
              <a:rPr lang="fr-FR" dirty="0" err="1"/>
              <a:t>Searching</a:t>
            </a:r>
            <a:r>
              <a:rPr lang="fr-FR" dirty="0"/>
              <a:t> and replacement </a:t>
            </a:r>
            <a:r>
              <a:rPr lang="fr-FR" dirty="0" err="1"/>
              <a:t>within</a:t>
            </a:r>
            <a:r>
              <a:rPr lang="fr-FR" dirty="0"/>
              <a:t> the </a:t>
            </a:r>
            <a:r>
              <a:rPr lang="fr-FR" dirty="0" err="1"/>
              <a:t>current</a:t>
            </a:r>
            <a:r>
              <a:rPr lang="fr-FR" dirty="0"/>
              <a:t> file</a:t>
            </a:r>
          </a:p>
          <a:p>
            <a:pPr marL="822960" lvl="1" indent="-457200">
              <a:buFont typeface="+mj-lt"/>
              <a:buAutoNum type="arabicPeriod"/>
            </a:pPr>
            <a:r>
              <a:rPr lang="fr-FR" dirty="0" err="1"/>
              <a:t>Searching</a:t>
            </a:r>
            <a:r>
              <a:rPr lang="fr-FR" dirty="0"/>
              <a:t> and replacement </a:t>
            </a:r>
            <a:r>
              <a:rPr lang="fr-FR" dirty="0" err="1"/>
              <a:t>within</a:t>
            </a:r>
            <a:r>
              <a:rPr lang="fr-FR" dirty="0"/>
              <a:t> multiple files</a:t>
            </a:r>
          </a:p>
          <a:p>
            <a:pPr marL="822960" lvl="1" indent="-457200">
              <a:buFont typeface="+mj-lt"/>
              <a:buAutoNum type="arabicPeriod"/>
            </a:pPr>
            <a:r>
              <a:rPr lang="fr-FR" dirty="0"/>
              <a:t>Simple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multiple files</a:t>
            </a:r>
          </a:p>
          <a:p>
            <a:pPr marL="822960" lvl="1" indent="-457200">
              <a:buFont typeface="+mj-lt"/>
              <a:buAutoNum type="arabicPeriod"/>
            </a:pPr>
            <a:r>
              <a:rPr lang="fr-FR" dirty="0" err="1"/>
              <a:t>Structured</a:t>
            </a:r>
            <a:r>
              <a:rPr lang="fr-FR" dirty="0"/>
              <a:t>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multiple files</a:t>
            </a:r>
          </a:p>
          <a:p>
            <a:r>
              <a:rPr lang="fr-FR" dirty="0"/>
              <a:t>Replacement </a:t>
            </a:r>
            <a:r>
              <a:rPr lang="fr-FR" dirty="0" err="1"/>
              <a:t>within</a:t>
            </a:r>
            <a:r>
              <a:rPr lang="fr-FR" dirty="0"/>
              <a:t> the </a:t>
            </a:r>
            <a:r>
              <a:rPr lang="fr-FR" dirty="0" err="1"/>
              <a:t>current</a:t>
            </a:r>
            <a:r>
              <a:rPr lang="fr-FR" dirty="0"/>
              <a:t> file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undone</a:t>
            </a:r>
            <a:endParaRPr lang="fr-FR" dirty="0"/>
          </a:p>
          <a:p>
            <a:r>
              <a:rPr lang="fr-FR" dirty="0"/>
              <a:t>Replacement </a:t>
            </a:r>
            <a:r>
              <a:rPr lang="fr-FR" dirty="0" err="1"/>
              <a:t>within</a:t>
            </a:r>
            <a:r>
              <a:rPr lang="fr-FR" dirty="0"/>
              <a:t> a set of files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undone</a:t>
            </a:r>
            <a:r>
              <a:rPr lang="fr-FR" dirty="0"/>
              <a:t>. Save </a:t>
            </a:r>
            <a:r>
              <a:rPr lang="fr-FR" dirty="0" err="1"/>
              <a:t>your</a:t>
            </a:r>
            <a:r>
              <a:rPr lang="fr-FR" dirty="0"/>
              <a:t> set of files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experimenting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changes.</a:t>
            </a:r>
          </a:p>
        </p:txBody>
      </p:sp>
    </p:spTree>
    <p:extLst>
      <p:ext uri="{BB962C8B-B14F-4D97-AF65-F5344CB8AC3E}">
        <p14:creationId xmlns:p14="http://schemas.microsoft.com/office/powerpoint/2010/main" val="26205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Searching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the </a:t>
            </a:r>
            <a:r>
              <a:rPr lang="fr-FR" dirty="0" err="1"/>
              <a:t>current</a:t>
            </a:r>
            <a:r>
              <a:rPr lang="fr-FR" dirty="0"/>
              <a:t> file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66728" cy="487375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Basic </a:t>
            </a:r>
            <a:r>
              <a:rPr lang="fr-FR" dirty="0" err="1"/>
              <a:t>function</a:t>
            </a:r>
            <a:endParaRPr lang="fr-FR" dirty="0"/>
          </a:p>
          <a:p>
            <a:pPr lvl="1"/>
            <a:r>
              <a:rPr lang="fr-FR" dirty="0" err="1"/>
              <a:t>Looking</a:t>
            </a:r>
            <a:r>
              <a:rPr lang="fr-FR" dirty="0"/>
              <a:t> for an </a:t>
            </a:r>
            <a:r>
              <a:rPr lang="fr-FR" dirty="0" err="1"/>
              <a:t>element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all the </a:t>
            </a:r>
            <a:r>
              <a:rPr lang="fr-FR" dirty="0" err="1"/>
              <a:t>fields</a:t>
            </a:r>
            <a:r>
              <a:rPr lang="fr-FR" dirty="0"/>
              <a:t> of the transcription</a:t>
            </a:r>
          </a:p>
          <a:p>
            <a:pPr lvl="1"/>
            <a:r>
              <a:rPr lang="fr-FR" dirty="0"/>
              <a:t>Can </a:t>
            </a:r>
            <a:r>
              <a:rPr lang="fr-FR" dirty="0" err="1"/>
              <a:t>limit</a:t>
            </a:r>
            <a:r>
              <a:rPr lang="fr-FR" dirty="0"/>
              <a:t> to a </a:t>
            </a:r>
            <a:r>
              <a:rPr lang="fr-FR" dirty="0" err="1"/>
              <a:t>tier</a:t>
            </a:r>
            <a:r>
              <a:rPr lang="fr-FR" dirty="0"/>
              <a:t> or a set of </a:t>
            </a:r>
            <a:r>
              <a:rPr lang="fr-FR" dirty="0" err="1"/>
              <a:t>tier</a:t>
            </a:r>
            <a:endParaRPr lang="fr-FR" dirty="0"/>
          </a:p>
          <a:p>
            <a:pPr lvl="1"/>
            <a:r>
              <a:rPr lang="fr-FR" dirty="0" err="1"/>
              <a:t>Looking</a:t>
            </a:r>
            <a:r>
              <a:rPr lang="fr-FR" dirty="0"/>
              <a:t> for a </a:t>
            </a:r>
            <a:r>
              <a:rPr lang="fr-FR" dirty="0" err="1"/>
              <a:t>regular</a:t>
            </a:r>
            <a:r>
              <a:rPr lang="fr-FR" dirty="0"/>
              <a:t> expression</a:t>
            </a:r>
          </a:p>
          <a:p>
            <a:r>
              <a:rPr lang="fr-FR" dirty="0"/>
              <a:t>Click on the </a:t>
            </a:r>
            <a:r>
              <a:rPr lang="fr-FR" dirty="0" err="1"/>
              <a:t>result</a:t>
            </a:r>
            <a:r>
              <a:rPr lang="fr-FR" dirty="0"/>
              <a:t> show the </a:t>
            </a:r>
            <a:r>
              <a:rPr lang="fr-FR" dirty="0" err="1"/>
              <a:t>corresponding</a:t>
            </a:r>
            <a:r>
              <a:rPr lang="fr-FR" dirty="0"/>
              <a:t> </a:t>
            </a:r>
            <a:r>
              <a:rPr lang="fr-FR" dirty="0" err="1"/>
              <a:t>element</a:t>
            </a:r>
            <a:r>
              <a:rPr lang="fr-FR" dirty="0"/>
              <a:t> in the transcription</a:t>
            </a:r>
          </a:p>
          <a:p>
            <a:r>
              <a:rPr lang="fr-FR" dirty="0" err="1"/>
              <a:t>It’s</a:t>
            </a:r>
            <a:r>
              <a:rPr lang="fr-FR" dirty="0"/>
              <a:t> possible to replace </a:t>
            </a:r>
            <a:r>
              <a:rPr lang="fr-FR" dirty="0" err="1"/>
              <a:t>elements</a:t>
            </a:r>
            <a:endParaRPr lang="fr-FR" dirty="0"/>
          </a:p>
          <a:p>
            <a:r>
              <a:rPr lang="fr-FR" dirty="0" err="1"/>
              <a:t>Searches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saved</a:t>
            </a:r>
            <a:r>
              <a:rPr lang="fr-FR" dirty="0"/>
              <a:t> and </a:t>
            </a:r>
            <a:r>
              <a:rPr lang="fr-FR" dirty="0" err="1"/>
              <a:t>exported</a:t>
            </a:r>
            <a:r>
              <a:rPr lang="fr-FR" dirty="0"/>
              <a:t> in csv format (for EXCEL)</a:t>
            </a:r>
          </a:p>
        </p:txBody>
      </p:sp>
      <p:pic>
        <p:nvPicPr>
          <p:cNvPr id="1027" name="Picture 3" descr="C:\Users\cp\Desktop\Elan 6-7 novembre\recherch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570908" cy="38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p\Desktop\Elan 6-7 novembre\recherch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" y="0"/>
            <a:ext cx="4251872" cy="359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p\Desktop\Elan 6-7 novembre\recherch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4" y="3184172"/>
            <a:ext cx="4206433" cy="35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p\Desktop\Elan 6-7 novembre\recherch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406222" cy="372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p\Desktop\Elan 6-7 novembre\rechercher-remplacer-moti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62" y="3729039"/>
            <a:ext cx="4423861" cy="31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Regular expression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94720" cy="4873752"/>
          </a:xfrm>
        </p:spPr>
        <p:txBody>
          <a:bodyPr/>
          <a:lstStyle/>
          <a:p>
            <a:r>
              <a:rPr lang="fr-FR" dirty="0" err="1"/>
              <a:t>Looking</a:t>
            </a:r>
            <a:r>
              <a:rPr lang="fr-FR" dirty="0"/>
              <a:t> for the </a:t>
            </a:r>
            <a:r>
              <a:rPr lang="fr-FR" dirty="0" err="1"/>
              <a:t>word</a:t>
            </a:r>
            <a:r>
              <a:rPr lang="fr-FR" dirty="0"/>
              <a:t> je for Madeleine at 3 </a:t>
            </a:r>
            <a:r>
              <a:rPr lang="fr-FR" dirty="0" err="1"/>
              <a:t>years</a:t>
            </a:r>
            <a:r>
              <a:rPr lang="fr-FR" dirty="0"/>
              <a:t> 9 </a:t>
            </a:r>
            <a:r>
              <a:rPr lang="fr-FR" dirty="0" err="1"/>
              <a:t>months</a:t>
            </a:r>
            <a:r>
              <a:rPr lang="fr-FR" dirty="0"/>
              <a:t>: </a:t>
            </a:r>
          </a:p>
          <a:p>
            <a:pPr lvl="1"/>
            <a:r>
              <a:rPr lang="fr-FR" b="1" dirty="0"/>
              <a:t>je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17 time</a:t>
            </a:r>
          </a:p>
          <a:p>
            <a:pPr lvl="1"/>
            <a:r>
              <a:rPr lang="fr-FR" dirty="0"/>
              <a:t>the </a:t>
            </a:r>
            <a:r>
              <a:rPr lang="fr-FR" b="1" dirty="0"/>
              <a:t>je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elision</a:t>
            </a:r>
            <a:r>
              <a:rPr lang="fr-FR" dirty="0"/>
              <a:t> of schwa </a:t>
            </a:r>
            <a:r>
              <a:rPr lang="fr-FR" dirty="0" err="1"/>
              <a:t>coded</a:t>
            </a:r>
            <a:r>
              <a:rPr lang="fr-FR" dirty="0"/>
              <a:t> </a:t>
            </a:r>
            <a:r>
              <a:rPr lang="fr-FR" b="1" dirty="0"/>
              <a:t>j(e)</a:t>
            </a:r>
          </a:p>
          <a:p>
            <a:pPr lvl="1"/>
            <a:r>
              <a:rPr lang="fr-FR" b="1" dirty="0"/>
              <a:t>j\(?e\)?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90 times</a:t>
            </a:r>
          </a:p>
          <a:p>
            <a:pPr lvl="1"/>
            <a:r>
              <a:rPr lang="fr-FR" dirty="0" err="1"/>
              <a:t>Adding</a:t>
            </a:r>
            <a:r>
              <a:rPr lang="fr-FR" dirty="0"/>
              <a:t> a new condition: </a:t>
            </a:r>
            <a:r>
              <a:rPr lang="fr-FR" dirty="0" err="1"/>
              <a:t>followed</a:t>
            </a:r>
            <a:r>
              <a:rPr lang="fr-FR" dirty="0"/>
              <a:t> by the </a:t>
            </a:r>
            <a:r>
              <a:rPr lang="fr-FR" dirty="0" err="1"/>
              <a:t>word</a:t>
            </a:r>
            <a:r>
              <a:rPr lang="fr-FR" dirty="0"/>
              <a:t> </a:t>
            </a:r>
            <a:r>
              <a:rPr lang="fr-FR" b="1" dirty="0"/>
              <a:t>fais</a:t>
            </a:r>
            <a:endParaRPr lang="fr-FR" dirty="0"/>
          </a:p>
        </p:txBody>
      </p:sp>
      <p:pic>
        <p:nvPicPr>
          <p:cNvPr id="1027" name="Picture 3" descr="C:\Users\cp\Desktop\Elan 6-7 novembre\recherche-motif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19" y="2204864"/>
            <a:ext cx="4392307" cy="31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p\Desktop\Elan 6-7 novembre\recherches-motif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6" y="67081"/>
            <a:ext cx="4156720" cy="38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p\Desktop\Elan 6-7 novembre\recherche-motif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76" y="67081"/>
            <a:ext cx="4392307" cy="31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p\Desktop\Elan 6-7 novembre\recherche-motif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68740"/>
            <a:ext cx="3816424" cy="347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parameters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parameter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modified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temporal information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8654" y="2708920"/>
            <a:ext cx="34115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Multiple </a:t>
            </a:r>
            <a:r>
              <a:rPr lang="fr-FR" dirty="0" err="1"/>
              <a:t>criteria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</a:p>
          <a:p>
            <a:r>
              <a:rPr lang="fr-FR" dirty="0" err="1"/>
              <a:t>controlled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temporal</a:t>
            </a:r>
          </a:p>
          <a:p>
            <a:r>
              <a:rPr lang="fr-FR" dirty="0"/>
              <a:t>information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at </a:t>
            </a:r>
            <a:r>
              <a:rPr lang="fr-FR" dirty="0" err="1"/>
              <a:t>some</a:t>
            </a:r>
            <a:r>
              <a:rPr lang="fr-FR" dirty="0"/>
              <a:t> temporal distance</a:t>
            </a:r>
          </a:p>
          <a:p>
            <a:r>
              <a:rPr lang="fr-FR" dirty="0"/>
              <a:t>    </a:t>
            </a:r>
            <a:r>
              <a:rPr lang="fr-FR" dirty="0" err="1"/>
              <a:t>with</a:t>
            </a:r>
            <a:r>
              <a:rPr lang="fr-FR" dirty="0"/>
              <a:t> or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overlap</a:t>
            </a:r>
            <a:endParaRPr lang="fr-FR" dirty="0"/>
          </a:p>
          <a:p>
            <a:endParaRPr lang="fr-FR" dirty="0"/>
          </a:p>
          <a:p>
            <a:r>
              <a:rPr lang="fr-FR" dirty="0"/>
              <a:t>or structural</a:t>
            </a:r>
          </a:p>
          <a:p>
            <a:r>
              <a:rPr lang="fr-FR" dirty="0"/>
              <a:t>- à condition que des </a:t>
            </a:r>
          </a:p>
          <a:p>
            <a:r>
              <a:rPr lang="fr-FR" dirty="0"/>
              <a:t>  </a:t>
            </a:r>
            <a:r>
              <a:rPr lang="fr-FR" dirty="0" err="1"/>
              <a:t>templates</a:t>
            </a:r>
            <a:r>
              <a:rPr lang="fr-FR" dirty="0"/>
              <a:t> soient définis</a:t>
            </a:r>
          </a:p>
          <a:p>
            <a:r>
              <a:rPr lang="fr-FR" dirty="0"/>
              <a:t>- ou dans les acteurs</a:t>
            </a:r>
          </a:p>
          <a:p>
            <a:r>
              <a:rPr lang="fr-FR" dirty="0"/>
              <a:t>  principaux avec une distance</a:t>
            </a:r>
          </a:p>
          <a:p>
            <a:r>
              <a:rPr lang="fr-FR" dirty="0"/>
              <a:t>  structurale</a:t>
            </a:r>
          </a:p>
        </p:txBody>
      </p:sp>
      <p:pic>
        <p:nvPicPr>
          <p:cNvPr id="2051" name="Picture 3" descr="C:\Users\cp\Desktop\Elan 6-7 novembre\recherche-motif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59" y="3010788"/>
            <a:ext cx="4728993" cy="31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p\Desktop\Elan 6-7 novembre\recherche-tempor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9388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p\Desktop\Elan 6-7 novembre\recherche-motif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17" y="116632"/>
            <a:ext cx="41548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p\Desktop\Elan 6-7 novembre\recherche-motif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73" y="3645024"/>
            <a:ext cx="4895072" cy="27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9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domain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831338" cy="4873752"/>
          </a:xfrm>
        </p:spPr>
        <p:txBody>
          <a:bodyPr>
            <a:normAutofit/>
          </a:bodyPr>
          <a:lstStyle/>
          <a:p>
            <a:r>
              <a:rPr lang="fr-FR" dirty="0"/>
              <a:t>The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 2, 3 and 4 use the notion of </a:t>
            </a:r>
            <a:r>
              <a:rPr lang="fr-FR" dirty="0" err="1"/>
              <a:t>domain</a:t>
            </a:r>
            <a:endParaRPr lang="fr-FR" dirty="0"/>
          </a:p>
          <a:p>
            <a:pPr lvl="1"/>
            <a:r>
              <a:rPr lang="fr-FR" dirty="0" err="1"/>
              <a:t>It’s</a:t>
            </a:r>
            <a:r>
              <a:rPr lang="fr-FR" dirty="0"/>
              <a:t> a set of </a:t>
            </a:r>
            <a:r>
              <a:rPr lang="fr-FR" dirty="0" err="1"/>
              <a:t>specific</a:t>
            </a:r>
            <a:r>
              <a:rPr lang="fr-FR" dirty="0"/>
              <a:t> files </a:t>
            </a:r>
            <a:r>
              <a:rPr lang="fr-FR" dirty="0" err="1"/>
              <a:t>selected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a </a:t>
            </a:r>
            <a:r>
              <a:rPr lang="fr-FR" dirty="0" err="1"/>
              <a:t>tool</a:t>
            </a:r>
            <a:r>
              <a:rPr lang="fr-FR" dirty="0"/>
              <a:t> in ELAN</a:t>
            </a:r>
          </a:p>
          <a:p>
            <a:endParaRPr lang="fr-FR" dirty="0"/>
          </a:p>
        </p:txBody>
      </p:sp>
      <p:pic>
        <p:nvPicPr>
          <p:cNvPr id="3074" name="Picture 2" descr="C:\Users\cp\Desktop\Elan 6-7 novembre\recherche-multi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71" y="1988840"/>
            <a:ext cx="5215477" cy="39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63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367</TotalTime>
  <Words>468</Words>
  <Application>Microsoft Macintosh PowerPoint</Application>
  <PresentationFormat>Affichage à l'écran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Century Schoolbook</vt:lpstr>
      <vt:lpstr>Wingdings</vt:lpstr>
      <vt:lpstr>Wingdings 2</vt:lpstr>
      <vt:lpstr>Oriel</vt:lpstr>
      <vt:lpstr>Searching with Elan</vt:lpstr>
      <vt:lpstr>Principles</vt:lpstr>
      <vt:lpstr>Searching within the current file</vt:lpstr>
      <vt:lpstr>Présentation PowerPoint</vt:lpstr>
      <vt:lpstr>Regular expression example</vt:lpstr>
      <vt:lpstr>Présentation PowerPoint</vt:lpstr>
      <vt:lpstr>Other search parameters</vt:lpstr>
      <vt:lpstr>Présentation PowerPoint</vt:lpstr>
      <vt:lpstr>Search domain</vt:lpstr>
      <vt:lpstr>Search and replace</vt:lpstr>
      <vt:lpstr>Simple search through many files: The concordancer</vt:lpstr>
      <vt:lpstr>Présentation PowerPoint</vt:lpstr>
      <vt:lpstr>Structured search within many  files</vt:lpstr>
      <vt:lpstr>Search and control of the tiers </vt:lpstr>
      <vt:lpstr>Search for several words</vt:lpstr>
      <vt:lpstr>Wild Cards</vt:lpstr>
      <vt:lpstr>Structured search over multiple files</vt:lpstr>
      <vt:lpstr>Structured search over multiple files</vt:lpstr>
      <vt:lpstr>A wide amount of option for searching in well structured annotations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Recherches sous Elan</dc:title>
  <dc:creator>cp</dc:creator>
  <cp:lastModifiedBy>cparisse@parisnanterre.fr</cp:lastModifiedBy>
  <cp:revision>73</cp:revision>
  <dcterms:created xsi:type="dcterms:W3CDTF">2013-10-31T17:40:27Z</dcterms:created>
  <dcterms:modified xsi:type="dcterms:W3CDTF">2018-05-20T17:03:19Z</dcterms:modified>
</cp:coreProperties>
</file>